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304" r:id="rId12"/>
    <p:sldId id="305" r:id="rId13"/>
    <p:sldId id="306" r:id="rId14"/>
    <p:sldId id="307" r:id="rId15"/>
    <p:sldId id="308" r:id="rId16"/>
    <p:sldId id="297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42" autoAdjust="0"/>
    <p:restoredTop sz="96386" autoAdjust="0"/>
  </p:normalViewPr>
  <p:slideViewPr>
    <p:cSldViewPr snapToGrid="0"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104"/>
    </p:cViewPr>
  </p:sorterViewPr>
  <p:notesViewPr>
    <p:cSldViewPr snapToGrid="0">
      <p:cViewPr varScale="1">
        <p:scale>
          <a:sx n="69" d="100"/>
          <a:sy n="69" d="100"/>
        </p:scale>
        <p:origin x="-2832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r-Latn-CS"/>
          </a:p>
        </p:txBody>
      </p:sp>
      <p:sp>
        <p:nvSpPr>
          <p:cNvPr id="899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r-Latn-CS"/>
          </a:p>
        </p:txBody>
      </p:sp>
      <p:sp>
        <p:nvSpPr>
          <p:cNvPr id="899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r-Latn-CS"/>
          </a:p>
        </p:txBody>
      </p:sp>
      <p:sp>
        <p:nvSpPr>
          <p:cNvPr id="899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125DEF8-4E6C-4FB0-AB2E-82D1C1579F50}" type="slidenum">
              <a:rPr lang="sr-Latn-CS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933A3F-E8F1-4680-A3D9-0A655AF4EBC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210999-95FF-4523-B36C-950DD333E1F3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02EE10-C4B4-4D0F-95DA-FD6AD9254AD1}" type="slidenum">
              <a:rPr lang="en-US"/>
              <a:pPr/>
              <a:t>10</a:t>
            </a:fld>
            <a:endParaRPr lang="en-US"/>
          </a:p>
        </p:txBody>
      </p:sp>
      <p:sp>
        <p:nvSpPr>
          <p:cNvPr id="80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383965-4F63-4FCF-8878-C039FD43110E}" type="slidenum">
              <a:rPr lang="en-US"/>
              <a:pPr/>
              <a:t>11</a:t>
            </a:fld>
            <a:endParaRPr lang="en-US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708A87-3EAC-439E-97EE-3DA51D53A78F}" type="slidenum">
              <a:rPr lang="en-US"/>
              <a:pPr/>
              <a:t>12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1130C4-52C5-465B-8557-3C77F0D0C4D9}" type="slidenum">
              <a:rPr lang="en-US"/>
              <a:pPr/>
              <a:t>13</a:t>
            </a:fld>
            <a:endParaRPr lang="en-US"/>
          </a:p>
        </p:txBody>
      </p:sp>
      <p:sp>
        <p:nvSpPr>
          <p:cNvPr id="88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28A950-BB78-4ACB-ABC2-76F69B67176C}" type="slidenum">
              <a:rPr lang="en-US"/>
              <a:pPr/>
              <a:t>14</a:t>
            </a:fld>
            <a:endParaRPr lang="en-US"/>
          </a:p>
        </p:txBody>
      </p:sp>
      <p:sp>
        <p:nvSpPr>
          <p:cNvPr id="89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BEDEBB-05A9-4FC8-9334-8858EECB91F9}" type="slidenum">
              <a:rPr lang="en-US"/>
              <a:pPr/>
              <a:t>15</a:t>
            </a:fld>
            <a:endParaRPr lang="en-US"/>
          </a:p>
        </p:txBody>
      </p:sp>
      <p:sp>
        <p:nvSpPr>
          <p:cNvPr id="89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9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56433D-8C01-4993-B2B4-C7D7116970FC}" type="slidenum">
              <a:rPr lang="en-US"/>
              <a:pPr/>
              <a:t>16</a:t>
            </a:fld>
            <a:endParaRPr lang="en-US"/>
          </a:p>
        </p:txBody>
      </p:sp>
      <p:sp>
        <p:nvSpPr>
          <p:cNvPr id="87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7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B97E6F-9487-4432-8034-5D226AAB0719}" type="slidenum">
              <a:rPr lang="en-US"/>
              <a:pPr/>
              <a:t>17</a:t>
            </a:fld>
            <a:endParaRPr lang="en-US"/>
          </a:p>
        </p:txBody>
      </p:sp>
      <p:sp>
        <p:nvSpPr>
          <p:cNvPr id="81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E85557-E0E4-4317-B312-E3EE52C30428}" type="slidenum">
              <a:rPr lang="en-US"/>
              <a:pPr/>
              <a:t>18</a:t>
            </a:fld>
            <a:endParaRPr lang="en-US"/>
          </a:p>
        </p:txBody>
      </p:sp>
      <p:sp>
        <p:nvSpPr>
          <p:cNvPr id="81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7486FD-27A2-4833-B788-066EECF286AB}" type="slidenum">
              <a:rPr lang="en-US"/>
              <a:pPr/>
              <a:t>19</a:t>
            </a:fld>
            <a:endParaRPr lang="en-US"/>
          </a:p>
        </p:txBody>
      </p:sp>
      <p:sp>
        <p:nvSpPr>
          <p:cNvPr id="81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3BF48B-CBB8-47BE-B8F9-7F6D05838C18}" type="slidenum">
              <a:rPr lang="en-US"/>
              <a:pPr/>
              <a:t>2</a:t>
            </a:fld>
            <a:endParaRPr lang="en-US"/>
          </a:p>
        </p:txBody>
      </p:sp>
      <p:sp>
        <p:nvSpPr>
          <p:cNvPr id="792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FFBCB2-58E4-4CDA-A1CF-4DEBFDD5AF40}" type="slidenum">
              <a:rPr lang="en-US"/>
              <a:pPr/>
              <a:t>20</a:t>
            </a:fld>
            <a:endParaRPr lang="en-US"/>
          </a:p>
        </p:txBody>
      </p:sp>
      <p:sp>
        <p:nvSpPr>
          <p:cNvPr id="81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1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687712-57C0-401B-894D-F4EF80B53273}" type="slidenum">
              <a:rPr lang="en-US"/>
              <a:pPr/>
              <a:t>21</a:t>
            </a:fld>
            <a:endParaRPr lang="en-US"/>
          </a:p>
        </p:txBody>
      </p:sp>
      <p:sp>
        <p:nvSpPr>
          <p:cNvPr id="82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DE7EC8-BC99-48A0-B3DE-F2D466A48220}" type="slidenum">
              <a:rPr lang="en-US"/>
              <a:pPr/>
              <a:t>22</a:t>
            </a:fld>
            <a:endParaRPr lang="en-US"/>
          </a:p>
        </p:txBody>
      </p:sp>
      <p:sp>
        <p:nvSpPr>
          <p:cNvPr id="82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06845A-98E8-434F-AC1C-00311CD8CE88}" type="slidenum">
              <a:rPr lang="en-US"/>
              <a:pPr/>
              <a:t>23</a:t>
            </a:fld>
            <a:endParaRPr lang="en-US"/>
          </a:p>
        </p:txBody>
      </p:sp>
      <p:sp>
        <p:nvSpPr>
          <p:cNvPr id="82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BA2CD5-9E21-4209-97BD-BE1CD3832995}" type="slidenum">
              <a:rPr lang="en-US"/>
              <a:pPr/>
              <a:t>24</a:t>
            </a:fld>
            <a:endParaRPr lang="en-US"/>
          </a:p>
        </p:txBody>
      </p:sp>
      <p:sp>
        <p:nvSpPr>
          <p:cNvPr id="82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334B0D-CE74-4A8F-B669-9B1963A2AF37}" type="slidenum">
              <a:rPr lang="en-US"/>
              <a:pPr/>
              <a:t>25</a:t>
            </a:fld>
            <a:endParaRPr lang="en-US"/>
          </a:p>
        </p:txBody>
      </p:sp>
      <p:sp>
        <p:nvSpPr>
          <p:cNvPr id="82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2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025BE1-6F79-46DF-B317-7095388CC602}" type="slidenum">
              <a:rPr lang="en-US"/>
              <a:pPr/>
              <a:t>26</a:t>
            </a:fld>
            <a:endParaRPr lang="en-US"/>
          </a:p>
        </p:txBody>
      </p:sp>
      <p:sp>
        <p:nvSpPr>
          <p:cNvPr id="83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3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966836-DEEA-4280-AE3C-D6373B484867}" type="slidenum">
              <a:rPr lang="en-US"/>
              <a:pPr/>
              <a:t>3</a:t>
            </a:fld>
            <a:endParaRPr lang="en-US"/>
          </a:p>
        </p:txBody>
      </p:sp>
      <p:sp>
        <p:nvSpPr>
          <p:cNvPr id="79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8C3EF7-FC25-4127-A2AE-8E83A0093FE2}" type="slidenum">
              <a:rPr lang="en-US"/>
              <a:pPr/>
              <a:t>4</a:t>
            </a:fld>
            <a:endParaRPr lang="en-US"/>
          </a:p>
        </p:txBody>
      </p:sp>
      <p:sp>
        <p:nvSpPr>
          <p:cNvPr id="796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2A2B1B-609D-42BE-8262-B0D068522C11}" type="slidenum">
              <a:rPr lang="en-US"/>
              <a:pPr/>
              <a:t>5</a:t>
            </a:fld>
            <a:endParaRPr lang="en-US"/>
          </a:p>
        </p:txBody>
      </p:sp>
      <p:sp>
        <p:nvSpPr>
          <p:cNvPr id="79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79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F8C9F9-ED18-44F6-929E-3210660F0A33}" type="slidenum">
              <a:rPr lang="en-US"/>
              <a:pPr/>
              <a:t>6</a:t>
            </a:fld>
            <a:endParaRPr lang="en-US"/>
          </a:p>
        </p:txBody>
      </p:sp>
      <p:sp>
        <p:nvSpPr>
          <p:cNvPr id="80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89ACBF-8389-4809-9E49-464D298C7619}" type="slidenum">
              <a:rPr lang="en-US"/>
              <a:pPr/>
              <a:t>7</a:t>
            </a:fld>
            <a:endParaRPr lang="en-US"/>
          </a:p>
        </p:txBody>
      </p:sp>
      <p:sp>
        <p:nvSpPr>
          <p:cNvPr id="80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36B4C0-8003-40AA-A91D-4E64412675BC}" type="slidenum">
              <a:rPr lang="en-US"/>
              <a:pPr/>
              <a:t>8</a:t>
            </a:fld>
            <a:endParaRPr lang="en-US"/>
          </a:p>
        </p:txBody>
      </p:sp>
      <p:sp>
        <p:nvSpPr>
          <p:cNvPr id="80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44D317-6F10-4C69-89A3-766869587B9C}" type="slidenum">
              <a:rPr lang="en-US"/>
              <a:pPr/>
              <a:t>9</a:t>
            </a:fld>
            <a:endParaRPr lang="en-US"/>
          </a:p>
        </p:txBody>
      </p:sp>
      <p:sp>
        <p:nvSpPr>
          <p:cNvPr id="80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80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hr-HR"/>
              <a:t>Internet je najveća postojeća grupa međusobno povezanih računara. To je enormno velika globalna računarska mreža sačinjena od preko hiljadu manjih mreža od kojih svaka koristi TCP/IP protokol za međusobno komuniciranje, a svi dele istu šemu adresiranja. Sa Interneta se mogu preuzimati podaci tekstovi, slike, zvukovi, animacije, programi, razmenjivati različite vrste informacija, ali obavljati i direktni telefonski razgovori i video konverzacija.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BBB14E-DBD1-4BD1-86DA-9AEA1684CC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4588A-6397-4866-8203-A158724016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8ED808-5514-4893-AEBC-A5DBBCCED5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698875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B10A87CC-D7B4-4218-98B4-5D886900B5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D26081-370C-47AF-A722-4BDCF1EBAE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44FE0-BEDB-4FC6-BA6B-384E1A985F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3596D-B87C-40B6-8748-85354DDF19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BADBC7-9619-4258-BA10-6BC626BDAD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9323DB-9FA1-4108-8274-CA0E1AC44A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CC02A1-4ABB-4B82-B680-7EE7D696DF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87498-97A4-4AAA-8740-6E093C0E92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39809-E774-4516-9255-E45941E3E3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6988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834DB2C-B749-4B18-B374-85FC041D1FA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/>
              <a:t>      </a:t>
            </a:r>
            <a:r>
              <a:rPr lang="sr-Latn-CS"/>
              <a:t>УВОД У РАЧУНАРЕ </a:t>
            </a: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376916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</a:t>
            </a:r>
            <a:r>
              <a:rPr lang="sr-Cyrl-CS" sz="1400" b="1" dirty="0" smtClean="0"/>
              <a:t>ИНФОРМАТИКА У ЗДРАВСТВУ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02</a:t>
            </a:r>
            <a:r>
              <a:rPr lang="sr-Latn-CS" sz="1400" b="1" dirty="0"/>
              <a:t> 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 smtClean="0"/>
              <a:t>1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Увод у рачунаре 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Софтвер. Употреба ИТ-а у свакодневном животу</a:t>
            </a:r>
            <a:r>
              <a:rPr lang="ru-RU" sz="1400" b="1" dirty="0" smtClean="0"/>
              <a:t>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/>
              <a:t>Припремио</a:t>
            </a:r>
            <a:r>
              <a:rPr lang="sr-Latn-CS" sz="1400" dirty="0"/>
              <a:t>: 	</a:t>
            </a:r>
            <a:r>
              <a:rPr lang="sr-Cyrl-CS" sz="1400" b="1" i="1" dirty="0"/>
              <a:t>Проф.</a:t>
            </a:r>
            <a:r>
              <a:rPr lang="sr-Latn-CS" sz="1400" b="1" i="1" dirty="0"/>
              <a:t>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4783138" cy="1587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</a:t>
            </a:r>
            <a:r>
              <a:rPr lang="sr-Latn-RS" sz="1000" smtClean="0"/>
              <a:t>7</a:t>
            </a:r>
            <a:r>
              <a:rPr lang="ru-RU" sz="1000" smtClean="0"/>
              <a:t> </a:t>
            </a:r>
            <a:r>
              <a:rPr lang="ru-RU" sz="1000"/>
              <a:t>– Факултет медицинских наука Универзитета у Крагујевцу. </a:t>
            </a:r>
            <a:r>
              <a:rPr lang="ru-RU" sz="1000" dirty="0"/>
              <a:t>Копирање и умножавање није дозвољено.</a:t>
            </a:r>
            <a:endParaRPr lang="en-US" sz="1000" dirty="0"/>
          </a:p>
        </p:txBody>
      </p:sp>
      <p:pic>
        <p:nvPicPr>
          <p:cNvPr id="8205" name="Picture 13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5A48B-99E7-4A57-887E-EEEA712A4B9A}" type="slidenum">
              <a:rPr lang="en-US"/>
              <a:pPr/>
              <a:t>10</a:t>
            </a:fld>
            <a:endParaRPr lang="en-US"/>
          </a:p>
        </p:txBody>
      </p:sp>
      <p:sp>
        <p:nvSpPr>
          <p:cNvPr id="80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Изглед екрана графичког оперативног система</a:t>
            </a:r>
            <a:endParaRPr lang="sr-Latn-CS" sz="3600" i="1"/>
          </a:p>
        </p:txBody>
      </p:sp>
      <p:sp>
        <p:nvSpPr>
          <p:cNvPr id="80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/>
          </a:p>
        </p:txBody>
      </p:sp>
      <p:pic>
        <p:nvPicPr>
          <p:cNvPr id="807940" name="Picture 4"/>
          <p:cNvPicPr>
            <a:picLocks noChangeAspect="1" noChangeArrowheads="1"/>
          </p:cNvPicPr>
          <p:nvPr/>
        </p:nvPicPr>
        <p:blipFill>
          <a:blip r:embed="rId3" cstate="print"/>
          <a:srcRect b="3868"/>
          <a:stretch>
            <a:fillRect/>
          </a:stretch>
        </p:blipFill>
        <p:spPr bwMode="auto">
          <a:xfrm>
            <a:off x="1190625" y="1398588"/>
            <a:ext cx="6878638" cy="495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64883-15D9-415D-A542-C6F848A8775D}" type="slidenum">
              <a:rPr lang="en-US"/>
              <a:pPr/>
              <a:t>11</a:t>
            </a:fld>
            <a:endParaRPr lang="en-US"/>
          </a:p>
        </p:txBody>
      </p:sp>
      <p:sp>
        <p:nvSpPr>
          <p:cNvPr id="88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Рачунарске мреже</a:t>
            </a:r>
            <a:endParaRPr lang="sr-Latn-CS"/>
          </a:p>
        </p:txBody>
      </p:sp>
      <p:sp>
        <p:nvSpPr>
          <p:cNvPr id="88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CS" sz="3000"/>
              <a:t>То је систем који чине два или више међусобно повезана рачунара</a:t>
            </a:r>
          </a:p>
          <a:p>
            <a:r>
              <a:rPr lang="sr-Cyrl-CS" sz="3000"/>
              <a:t>Омогућавају оптималну расподелу хардвера и софтвера и лакше организовање људи у заједничком радном процесу  </a:t>
            </a:r>
          </a:p>
          <a:p>
            <a:r>
              <a:rPr lang="sr-Cyrl-CS" sz="3000"/>
              <a:t>Локалне рачунарске мреже (</a:t>
            </a:r>
            <a:r>
              <a:rPr lang="en-GB" sz="3000" i="1"/>
              <a:t>Local Area Network - LAN</a:t>
            </a:r>
            <a:r>
              <a:rPr lang="sr-Cyrl-CS" sz="3000"/>
              <a:t>) </a:t>
            </a:r>
          </a:p>
          <a:p>
            <a:r>
              <a:rPr lang="sr-Cyrl-CS" sz="3000"/>
              <a:t>Просторне рачунарске мреже (</a:t>
            </a:r>
            <a:r>
              <a:rPr lang="en-GB" sz="3000" i="1"/>
              <a:t>Wide Area Network - WAN</a:t>
            </a:r>
            <a:r>
              <a:rPr lang="sr-Cyrl-CS" sz="3000"/>
              <a:t>)</a:t>
            </a:r>
            <a:endParaRPr lang="sr-Latn-CS" sz="30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AEC1-8598-4AD0-95C3-C5ECBDC9D6BD}" type="slidenum">
              <a:rPr lang="en-US"/>
              <a:pPr/>
              <a:t>12</a:t>
            </a:fld>
            <a:endParaRPr lang="en-US"/>
          </a:p>
        </p:txBody>
      </p:sp>
      <p:sp>
        <p:nvSpPr>
          <p:cNvPr id="885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600"/>
              <a:t>Локална рачунарска мрежа (</a:t>
            </a:r>
            <a:r>
              <a:rPr lang="en-GB" sz="3600" i="1"/>
              <a:t>Local Area Network - LAN</a:t>
            </a:r>
            <a:r>
              <a:rPr lang="sr-Cyrl-CS" sz="3600"/>
              <a:t>)</a:t>
            </a:r>
            <a:endParaRPr lang="sr-Latn-CS" sz="3600"/>
          </a:p>
        </p:txBody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sr-Latn-CS"/>
          </a:p>
        </p:txBody>
      </p:sp>
      <p:pic>
        <p:nvPicPr>
          <p:cNvPr id="885764" name="Picture 4" descr="LAN – skup međusobno povezanih računar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4538" y="1606550"/>
            <a:ext cx="7540625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96EB5-DE61-4B0E-A391-5822FD85DBDC}" type="slidenum">
              <a:rPr lang="en-US"/>
              <a:pPr/>
              <a:t>13</a:t>
            </a:fld>
            <a:endParaRPr lang="en-US"/>
          </a:p>
        </p:txBody>
      </p:sp>
      <p:sp>
        <p:nvSpPr>
          <p:cNvPr id="887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sz="3600"/>
              <a:t>Просторне рачунарске мреже (</a:t>
            </a:r>
            <a:r>
              <a:rPr lang="en-GB" sz="3600" i="1"/>
              <a:t>Wide Area Network - WAN</a:t>
            </a:r>
            <a:r>
              <a:rPr lang="sr-Latn-CS" sz="3600"/>
              <a:t>)</a:t>
            </a:r>
          </a:p>
        </p:txBody>
      </p:sp>
      <p:sp>
        <p:nvSpPr>
          <p:cNvPr id="88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sr-Latn-CS"/>
          </a:p>
        </p:txBody>
      </p:sp>
      <p:pic>
        <p:nvPicPr>
          <p:cNvPr id="887812" name="Picture 4" descr="Prostorna računarska mreža – W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438" y="1450975"/>
            <a:ext cx="8507412" cy="468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87152-5003-4903-A5AF-790B56CD90C0}" type="slidenum">
              <a:rPr lang="en-US"/>
              <a:pPr/>
              <a:t>14</a:t>
            </a:fld>
            <a:endParaRPr lang="en-US"/>
          </a:p>
        </p:txBody>
      </p:sp>
      <p:sp>
        <p:nvSpPr>
          <p:cNvPr id="88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Интранет</a:t>
            </a:r>
          </a:p>
        </p:txBody>
      </p:sp>
      <p:sp>
        <p:nvSpPr>
          <p:cNvPr id="88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/>
              <a:t>То је </a:t>
            </a:r>
            <a:r>
              <a:rPr lang="sr-Latn-CS"/>
              <a:t>локална рачунарска мрежа (</a:t>
            </a:r>
            <a:r>
              <a:rPr lang="en-GB" i="1"/>
              <a:t>LAN</a:t>
            </a:r>
            <a:r>
              <a:rPr lang="sr-Latn-CS"/>
              <a:t>), затвореног типа, која се користи унутар неке организације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sr-Latn-CS"/>
              <a:t>Најчешће користи исти приступ и технологије као и Интернет: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клијент/сервер архитектура, </a:t>
            </a:r>
            <a:r>
              <a:rPr lang="en-GB" i="1"/>
              <a:t>TCP/IP, HTTP,</a:t>
            </a:r>
            <a:r>
              <a:rPr lang="en-GB"/>
              <a:t> </a:t>
            </a:r>
            <a:r>
              <a:rPr lang="en-GB" i="1"/>
              <a:t>FTP</a:t>
            </a:r>
            <a:r>
              <a:rPr lang="sr-Cyrl-CS" i="1"/>
              <a:t>,</a:t>
            </a:r>
            <a:r>
              <a:rPr lang="en-GB"/>
              <a:t> </a:t>
            </a:r>
            <a:r>
              <a:rPr lang="sr-Latn-CS"/>
              <a:t>и</a:t>
            </a:r>
            <a:r>
              <a:rPr lang="sr-Cyrl-CS"/>
              <a:t>тд.</a:t>
            </a:r>
            <a:r>
              <a:rPr lang="sr-Latn-CS"/>
              <a:t> 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sr-Cyrl-CS"/>
              <a:t>П</a:t>
            </a:r>
            <a:r>
              <a:rPr lang="sr-Latn-CS"/>
              <a:t>одржава многе сервисе као што су: 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електронска пошта, размена Wеб докумен</a:t>
            </a:r>
            <a:r>
              <a:rPr lang="sr-Cyrl-CS"/>
              <a:t>а</a:t>
            </a:r>
            <a:r>
              <a:rPr lang="sr-Latn-CS"/>
              <a:t>та, размена фајлова и сл.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9222-590F-4F12-8921-BB686C0E3ABD}" type="slidenum">
              <a:rPr lang="en-US"/>
              <a:pPr/>
              <a:t>15</a:t>
            </a:fld>
            <a:endParaRPr lang="en-US"/>
          </a:p>
        </p:txBody>
      </p:sp>
      <p:sp>
        <p:nvSpPr>
          <p:cNvPr id="89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/>
              <a:t>Екстранет (Еxтранет)</a:t>
            </a:r>
          </a:p>
        </p:txBody>
      </p:sp>
      <p:sp>
        <p:nvSpPr>
          <p:cNvPr id="89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/>
              <a:t>То </a:t>
            </a:r>
            <a:r>
              <a:rPr lang="sr-Latn-CS"/>
              <a:t>је приватна мрежа која користи Интернет технологију и јавне телекомуникационе системе за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безбедну размену пословних инфо</a:t>
            </a:r>
            <a:r>
              <a:rPr lang="sr-Cyrl-CS"/>
              <a:t>р</a:t>
            </a:r>
            <a:r>
              <a:rPr lang="sr-Latn-CS"/>
              <a:t>мација или за пословање са добављачима, пословним партнерима и купцима</a:t>
            </a:r>
            <a:endParaRPr lang="sr-Cyrl-CS"/>
          </a:p>
          <a:p>
            <a:pPr>
              <a:lnSpc>
                <a:spcPct val="90000"/>
              </a:lnSpc>
            </a:pPr>
            <a:r>
              <a:rPr lang="sr-Cyrl-CS"/>
              <a:t>Е</a:t>
            </a:r>
            <a:r>
              <a:rPr lang="sr-Latn-CS"/>
              <a:t>кстранет нуди више начина приступа спољашњим корисницима</a:t>
            </a:r>
            <a:endParaRPr lang="sr-Cyrl-CS"/>
          </a:p>
          <a:p>
            <a:pPr lvl="1">
              <a:lnSpc>
                <a:spcPct val="90000"/>
              </a:lnSpc>
            </a:pPr>
            <a:r>
              <a:rPr lang="sr-Latn-CS"/>
              <a:t>најчешће </a:t>
            </a:r>
            <a:r>
              <a:rPr lang="sr-Cyrl-CS"/>
              <a:t>је </a:t>
            </a:r>
            <a:r>
              <a:rPr lang="sr-Latn-CS"/>
              <a:t>ограничен идентификацијом корисника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D5EAFD-EF68-4C61-8DFF-EA47C4ADD3E2}" type="slidenum">
              <a:rPr lang="en-US"/>
              <a:pPr/>
              <a:t>16</a:t>
            </a:fld>
            <a:endParaRPr lang="en-US"/>
          </a:p>
        </p:txBody>
      </p:sp>
      <p:sp>
        <p:nvSpPr>
          <p:cNvPr id="86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Употреба информационих технологија (</a:t>
            </a:r>
            <a:r>
              <a:rPr lang="en-US" sz="3200" i="1"/>
              <a:t>ИТ</a:t>
            </a:r>
            <a:r>
              <a:rPr lang="en-US" sz="3200"/>
              <a:t>) у свакодневном животу</a:t>
            </a:r>
            <a:endParaRPr lang="sr-Latn-CS" sz="3200"/>
          </a:p>
        </p:txBody>
      </p:sp>
      <p:sp>
        <p:nvSpPr>
          <p:cNvPr id="869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GB"/>
              <a:t>Улазак у информационо доба довео је до</a:t>
            </a:r>
            <a:r>
              <a:rPr lang="sr-Cyrl-CS"/>
              <a:t> </a:t>
            </a:r>
            <a:r>
              <a:rPr lang="en-GB"/>
              <a:t>увођења</a:t>
            </a:r>
            <a:endParaRPr lang="sr-Cyrl-CS"/>
          </a:p>
          <a:p>
            <a:pPr lvl="1" algn="just"/>
            <a:r>
              <a:rPr lang="en-GB"/>
              <a:t>информационих технологија на радна места, школе и у приватни живот</a:t>
            </a:r>
            <a:endParaRPr lang="sr-Cyrl-CS"/>
          </a:p>
          <a:p>
            <a:pPr algn="just"/>
            <a:r>
              <a:rPr lang="en-GB"/>
              <a:t>Као и већина других промена и ова је изазвала позитивне али и негативне последице на</a:t>
            </a:r>
            <a:endParaRPr lang="sr-Cyrl-CS"/>
          </a:p>
          <a:p>
            <a:pPr lvl="1" algn="just"/>
            <a:r>
              <a:rPr lang="en-GB"/>
              <a:t>раднике, студенте, професоре и породични живот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F3C34-FEDF-4A84-97EC-02AFCB4C6C11}" type="slidenum">
              <a:rPr lang="en-US"/>
              <a:pPr/>
              <a:t>17</a:t>
            </a:fld>
            <a:endParaRPr lang="en-US"/>
          </a:p>
        </p:txBody>
      </p:sp>
      <p:sp>
        <p:nvSpPr>
          <p:cNvPr id="81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Рачунари на послу</a:t>
            </a:r>
            <a:endParaRPr lang="sr-Latn-CS"/>
          </a:p>
        </p:txBody>
      </p:sp>
      <p:sp>
        <p:nvSpPr>
          <p:cNvPr id="81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Развој рачунара је одговор на потребе </a:t>
            </a:r>
            <a:endParaRPr lang="sr-Cyrl-CS"/>
          </a:p>
          <a:p>
            <a:pPr lvl="1"/>
            <a:r>
              <a:rPr lang="en-GB"/>
              <a:t>војних, </a:t>
            </a:r>
            <a:endParaRPr lang="sr-Cyrl-CS"/>
          </a:p>
          <a:p>
            <a:pPr lvl="1"/>
            <a:r>
              <a:rPr lang="en-GB"/>
              <a:t>пословних и </a:t>
            </a:r>
            <a:endParaRPr lang="sr-Cyrl-CS"/>
          </a:p>
          <a:p>
            <a:pPr lvl="1"/>
            <a:r>
              <a:rPr lang="en-GB"/>
              <a:t>здравствених организација</a:t>
            </a:r>
            <a:endParaRPr lang="sr-Cyrl-CS"/>
          </a:p>
          <a:p>
            <a:r>
              <a:rPr lang="en-GB"/>
              <a:t>Развијене су нове врсте оружја, повећана је продуктивност, уведени нови лекови и методе у лечењу људи, међутим нису испуњена сва очекивања стручњака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9B95A-D192-4D3D-9C72-38B4D7ECC86B}" type="slidenum">
              <a:rPr lang="en-US"/>
              <a:pPr/>
              <a:t>18</a:t>
            </a:fld>
            <a:endParaRPr lang="en-US"/>
          </a:p>
        </p:txBody>
      </p:sp>
      <p:sp>
        <p:nvSpPr>
          <p:cNvPr id="81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Предности човека над рачунаром</a:t>
            </a:r>
            <a:endParaRPr lang="sr-Latn-CS" sz="3600"/>
          </a:p>
        </p:txBody>
      </p:sp>
      <p:sp>
        <p:nvSpPr>
          <p:cNvPr id="81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5000"/>
              </a:lnSpc>
            </a:pPr>
            <a:r>
              <a:rPr lang="en-GB" sz="2800"/>
              <a:t>На свим пословима на којима се захтева изузетна тачност, велика брзина, на пословима који се стално понављају или су опасни по човека</a:t>
            </a:r>
            <a:endParaRPr lang="sr-Cyrl-CS" sz="2800"/>
          </a:p>
          <a:p>
            <a:pPr lvl="1">
              <a:lnSpc>
                <a:spcPct val="85000"/>
              </a:lnSpc>
            </a:pPr>
            <a:r>
              <a:rPr lang="en-GB" sz="2400"/>
              <a:t>рачунари су незам</a:t>
            </a:r>
            <a:r>
              <a:rPr lang="sr-Cyrl-CS" sz="2400"/>
              <a:t>е</a:t>
            </a:r>
            <a:r>
              <a:rPr lang="en-GB" sz="2400"/>
              <a:t>нљиви део радног процеса</a:t>
            </a:r>
            <a:endParaRPr lang="sr-Cyrl-CS" sz="2400"/>
          </a:p>
          <a:p>
            <a:pPr>
              <a:lnSpc>
                <a:spcPct val="85000"/>
              </a:lnSpc>
            </a:pPr>
            <a:r>
              <a:rPr lang="sr-Cyrl-CS" sz="2800"/>
              <a:t>П</a:t>
            </a:r>
            <a:r>
              <a:rPr lang="en-GB" sz="2800"/>
              <a:t>ослови у којима човек још увек има предност над рачунаром</a:t>
            </a:r>
            <a:endParaRPr lang="sr-Cyrl-CS" sz="2800"/>
          </a:p>
          <a:p>
            <a:pPr lvl="1">
              <a:lnSpc>
                <a:spcPct val="85000"/>
              </a:lnSpc>
            </a:pPr>
            <a:r>
              <a:rPr lang="en-GB" sz="2400"/>
              <a:t>послови у којима се захтева креативност као што је израда уметничких предмета, 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en-GB" sz="2400"/>
              <a:t>послови у којима се не могу унапред предвидети сви могући исходи као што је вожња аутомобила и </a:t>
            </a:r>
            <a:endParaRPr lang="sr-Cyrl-CS" sz="2400"/>
          </a:p>
          <a:p>
            <a:pPr lvl="1">
              <a:lnSpc>
                <a:spcPct val="85000"/>
              </a:lnSpc>
            </a:pPr>
            <a:r>
              <a:rPr lang="en-GB" sz="2400"/>
              <a:t>послови који су сваки пут различити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AA4DB-EB30-4E56-A118-58A6A0B2C6EB}" type="slidenum">
              <a:rPr lang="en-US"/>
              <a:pPr/>
              <a:t>19</a:t>
            </a:fld>
            <a:endParaRPr lang="en-US"/>
          </a:p>
        </p:txBody>
      </p:sp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Примена сложених рачунарских система у пословне сврхе</a:t>
            </a:r>
            <a:endParaRPr lang="sr-Latn-CS" sz="3600"/>
          </a:p>
        </p:txBody>
      </p:sp>
      <p:sp>
        <p:nvSpPr>
          <p:cNvPr id="81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i="1"/>
              <a:t>PC</a:t>
            </a:r>
            <a:r>
              <a:rPr lang="en-GB" sz="2800"/>
              <a:t> револуција је заиста унела многе промене у пословном и приватном свету</a:t>
            </a:r>
            <a:endParaRPr lang="sr-Cyrl-CS" sz="2800"/>
          </a:p>
          <a:p>
            <a:r>
              <a:rPr lang="sr-Cyrl-CS" sz="2800"/>
              <a:t>М</a:t>
            </a:r>
            <a:r>
              <a:rPr lang="en-GB" sz="2800"/>
              <a:t>ејинфрејм рачунари никада нису изгубили своје место на местима где постоји потреба за опслуживањем великог броја корисника и обрадом велике количине података</a:t>
            </a:r>
            <a:endParaRPr lang="sr-Cyrl-CS" sz="2800"/>
          </a:p>
          <a:p>
            <a:pPr lvl="1"/>
            <a:r>
              <a:rPr lang="en-GB" sz="2400"/>
              <a:t>велики банкарски системи</a:t>
            </a:r>
            <a:r>
              <a:rPr lang="sr-Cyrl-CS" sz="2400"/>
              <a:t>,</a:t>
            </a:r>
          </a:p>
          <a:p>
            <a:pPr lvl="1"/>
            <a:r>
              <a:rPr lang="en-GB" sz="2400"/>
              <a:t>велики административни системи и </a:t>
            </a:r>
            <a:endParaRPr lang="sr-Cyrl-CS" sz="2400"/>
          </a:p>
          <a:p>
            <a:pPr lvl="1"/>
            <a:r>
              <a:rPr lang="en-GB" sz="2400"/>
              <a:t>осигуравајућа друштва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BCF4EF-01C7-4F38-8C76-371CC71186A2}" type="slidenum">
              <a:rPr lang="en-US"/>
              <a:pPr/>
              <a:t>2</a:t>
            </a:fld>
            <a:endParaRPr lang="en-US"/>
          </a:p>
        </p:txBody>
      </p:sp>
      <p:sp>
        <p:nvSpPr>
          <p:cNvPr id="79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Софтвер</a:t>
            </a:r>
            <a:endParaRPr lang="sr-Latn-CS"/>
          </a:p>
        </p:txBody>
      </p:sp>
      <p:sp>
        <p:nvSpPr>
          <p:cNvPr id="79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Рачунари се најчешће називају паметним или интелигентним машинама</a:t>
            </a:r>
            <a:r>
              <a:rPr lang="sr-Latn-CS" sz="2400"/>
              <a:t> </a:t>
            </a:r>
          </a:p>
          <a:p>
            <a:pPr>
              <a:lnSpc>
                <a:spcPct val="90000"/>
              </a:lnSpc>
            </a:pPr>
            <a:r>
              <a:rPr lang="en-GB" sz="2400"/>
              <a:t>Скуп наредби које одређују редослед и начин извршавања операција се назива рачунарски програм</a:t>
            </a:r>
            <a:endParaRPr lang="sr-Latn-CS" sz="2400"/>
          </a:p>
          <a:p>
            <a:pPr>
              <a:lnSpc>
                <a:spcPct val="90000"/>
              </a:lnSpc>
            </a:pPr>
            <a:r>
              <a:rPr lang="en-GB" sz="2400"/>
              <a:t>Рачунарски софтвер чини скуп рачунарских програма чија улога је да управљају рачунарским хардвером ради обављања одређеног задатка</a:t>
            </a:r>
            <a:endParaRPr lang="sr-Latn-CS" sz="2400"/>
          </a:p>
          <a:p>
            <a:pPr>
              <a:lnSpc>
                <a:spcPct val="90000"/>
              </a:lnSpc>
            </a:pPr>
            <a:r>
              <a:rPr lang="en-GB" sz="2400"/>
              <a:t>Под софтвером се подразумевају све информације које су предмет обраде рачунара: програми и подаци</a:t>
            </a:r>
            <a:endParaRPr lang="sr-Latn-CS" sz="2400"/>
          </a:p>
          <a:p>
            <a:pPr>
              <a:lnSpc>
                <a:spcPct val="90000"/>
              </a:lnSpc>
            </a:pPr>
            <a:r>
              <a:rPr lang="en-GB" sz="2400"/>
              <a:t>Софтвер се може посматрати као посредник између </a:t>
            </a:r>
            <a:r>
              <a:rPr lang="sr-Cyrl-CS" sz="2400"/>
              <a:t>хардвера</a:t>
            </a:r>
            <a:r>
              <a:rPr lang="en-GB" sz="2400"/>
              <a:t> и података који су предмет обраде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9D1C6-6102-4928-8613-2CE3C9D8C80F}" type="slidenum">
              <a:rPr lang="en-US"/>
              <a:pPr/>
              <a:t>20</a:t>
            </a:fld>
            <a:endParaRPr lang="en-US"/>
          </a:p>
        </p:txBody>
      </p:sp>
      <p:sp>
        <p:nvSpPr>
          <p:cNvPr id="818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Примена сложених рачунарских система у државним пословима</a:t>
            </a:r>
            <a:endParaRPr lang="sr-Latn-CS" sz="3600"/>
          </a:p>
        </p:txBody>
      </p:sp>
      <p:sp>
        <p:nvSpPr>
          <p:cNvPr id="81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Примена меинфрејм рачунара се задржала и у неким великим државним институцијама</a:t>
            </a:r>
            <a:endParaRPr lang="sr-Cyrl-CS"/>
          </a:p>
          <a:p>
            <a:pPr lvl="1"/>
            <a:r>
              <a:rPr lang="en-GB"/>
              <a:t>статистички заводи, </a:t>
            </a:r>
            <a:endParaRPr lang="sr-Cyrl-CS"/>
          </a:p>
          <a:p>
            <a:pPr lvl="1"/>
            <a:r>
              <a:rPr lang="en-GB"/>
              <a:t>организације за вођење података о становништву, </a:t>
            </a:r>
            <a:endParaRPr lang="sr-Cyrl-CS"/>
          </a:p>
          <a:p>
            <a:pPr lvl="1"/>
            <a:r>
              <a:rPr lang="sr-Cyrl-CS"/>
              <a:t>за </a:t>
            </a:r>
            <a:r>
              <a:rPr lang="en-GB"/>
              <a:t>регистрацију возила</a:t>
            </a:r>
            <a:r>
              <a:rPr lang="sr-Cyrl-CS"/>
              <a:t>,</a:t>
            </a:r>
            <a:r>
              <a:rPr lang="en-GB"/>
              <a:t> </a:t>
            </a:r>
            <a:endParaRPr lang="sr-Cyrl-CS"/>
          </a:p>
          <a:p>
            <a:pPr lvl="1"/>
            <a:r>
              <a:rPr lang="sr-Cyrl-CS"/>
              <a:t>за </a:t>
            </a:r>
            <a:r>
              <a:rPr lang="en-GB"/>
              <a:t>пореск</a:t>
            </a:r>
            <a:r>
              <a:rPr lang="sr-Cyrl-CS"/>
              <a:t>е</a:t>
            </a:r>
            <a:r>
              <a:rPr lang="en-GB"/>
              <a:t> обавез</a:t>
            </a:r>
            <a:r>
              <a:rPr lang="sr-Cyrl-CS"/>
              <a:t>е</a:t>
            </a:r>
            <a:r>
              <a:rPr lang="en-GB"/>
              <a:t> грађана, </a:t>
            </a:r>
            <a:endParaRPr lang="sr-Cyrl-CS"/>
          </a:p>
          <a:p>
            <a:pPr lvl="1"/>
            <a:r>
              <a:rPr lang="sr-Cyrl-CS"/>
              <a:t>за обраду </a:t>
            </a:r>
            <a:r>
              <a:rPr lang="en-GB"/>
              <a:t>резултат</a:t>
            </a:r>
            <a:r>
              <a:rPr lang="sr-Cyrl-CS"/>
              <a:t>а</a:t>
            </a:r>
            <a:r>
              <a:rPr lang="en-GB"/>
              <a:t> гласања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FABB0-85DC-462F-9200-B3EB2576ED02}" type="slidenum">
              <a:rPr lang="en-US"/>
              <a:pPr/>
              <a:t>21</a:t>
            </a:fld>
            <a:endParaRPr lang="en-US"/>
          </a:p>
        </p:txBody>
      </p:sp>
      <p:sp>
        <p:nvSpPr>
          <p:cNvPr id="82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Примена рачунара у болницама и здравственим установама</a:t>
            </a:r>
            <a:endParaRPr lang="sr-Latn-CS" sz="3600"/>
          </a:p>
        </p:txBody>
      </p:sp>
      <p:sp>
        <p:nvSpPr>
          <p:cNvPr id="82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Болнички информациони системи садрже базе података о својим пацијентима,  запосленом особљу, залихама лекова и медицинског материјала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 i="1"/>
              <a:t>LAN</a:t>
            </a:r>
            <a:r>
              <a:rPr lang="en-GB" sz="2400"/>
              <a:t> мреже служе медицинском особљу за увид у податке о пацијентима и усклађивање тих података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Наменски рачунари се користе за надгледање виталних функција пацијената на лечењу, биохемијске анализе и дозирање лекова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Као помоћ у сложеним хирушким захватима, користи се посебна рачунарска опрема за контролу и извођење делова хирушких операција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Рачунарски системи</a:t>
            </a:r>
            <a:r>
              <a:rPr lang="sr-Cyrl-CS" sz="2400"/>
              <a:t> </a:t>
            </a:r>
            <a:r>
              <a:rPr lang="en-GB" sz="2400"/>
              <a:t>налазе велику примену у контроли и организацији возила хитне помоћи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52F4DA-F310-4134-9740-F966163D69A2}" type="slidenum">
              <a:rPr lang="en-US"/>
              <a:pPr/>
              <a:t>22</a:t>
            </a:fld>
            <a:endParaRPr lang="en-US"/>
          </a:p>
        </p:txBody>
      </p:sp>
      <p:sp>
        <p:nvSpPr>
          <p:cNvPr id="82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Примена рачунарских програма у образовању </a:t>
            </a:r>
            <a:endParaRPr lang="sr-Latn-CS" sz="3600"/>
          </a:p>
        </p:txBody>
      </p:sp>
      <p:sp>
        <p:nvSpPr>
          <p:cNvPr id="82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Рачунари су у образовању прво пронашли примену у организационим пословима</a:t>
            </a:r>
            <a:endParaRPr lang="sr-Cyrl-CS" sz="2800"/>
          </a:p>
          <a:p>
            <a:pPr lvl="1"/>
            <a:r>
              <a:rPr lang="en-GB" sz="2400"/>
              <a:t>послови око израде распореда часова и испита</a:t>
            </a:r>
            <a:endParaRPr lang="sr-Cyrl-CS" sz="2400"/>
          </a:p>
          <a:p>
            <a:pPr lvl="1"/>
            <a:r>
              <a:rPr lang="sr-Cyrl-CS" sz="2400"/>
              <a:t>в</a:t>
            </a:r>
            <a:r>
              <a:rPr lang="en-GB" sz="2400"/>
              <a:t>ођење евиденције о студентима и њиховим постигнутим резултатима</a:t>
            </a:r>
            <a:endParaRPr lang="sr-Cyrl-CS" sz="2400"/>
          </a:p>
          <a:p>
            <a:pPr lvl="1"/>
            <a:r>
              <a:rPr lang="sr-Cyrl-CS" sz="2400"/>
              <a:t>у</a:t>
            </a:r>
            <a:r>
              <a:rPr lang="en-GB" sz="2400"/>
              <a:t>потреба програма за рад са базама података и табеларне прорачуне</a:t>
            </a:r>
          </a:p>
          <a:p>
            <a:r>
              <a:rPr lang="en-GB" sz="2800"/>
              <a:t>Примена рачунара такође је нашла велику примену у обуци људи за ризична занимања</a:t>
            </a:r>
            <a:endParaRPr lang="sr-Cyrl-CS" sz="2800"/>
          </a:p>
          <a:p>
            <a:pPr lvl="1"/>
            <a:r>
              <a:rPr lang="en-GB" sz="2400"/>
              <a:t>управљање авионом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C3205-77E5-4DCB-96FB-9A4347D2B441}" type="slidenum">
              <a:rPr lang="en-US"/>
              <a:pPr/>
              <a:t>23</a:t>
            </a:fld>
            <a:endParaRPr lang="en-US"/>
          </a:p>
        </p:txBody>
      </p:sp>
      <p:sp>
        <p:nvSpPr>
          <p:cNvPr id="82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i="1"/>
              <a:t>Computer Based Training - CBT</a:t>
            </a:r>
            <a:r>
              <a:rPr lang="en-GB"/>
              <a:t> </a:t>
            </a:r>
            <a:endParaRPr lang="sr-Latn-CS"/>
          </a:p>
        </p:txBody>
      </p:sp>
      <p:sp>
        <p:nvSpPr>
          <p:cNvPr id="82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400"/>
              <a:t>Програмски пакети за обуку ђака, студената и других полазника су у свету стекли веома велику попула</a:t>
            </a:r>
            <a:r>
              <a:rPr lang="sr-Cyrl-CS" sz="2400"/>
              <a:t>р</a:t>
            </a:r>
            <a:r>
              <a:rPr lang="en-GB" sz="2400"/>
              <a:t>ност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sr-Cyrl-CS" sz="2000"/>
              <a:t>о</a:t>
            </a:r>
            <a:r>
              <a:rPr lang="en-GB" sz="2000"/>
              <a:t>бука и учење засновано на овом принципу се назива </a:t>
            </a:r>
            <a:r>
              <a:rPr lang="en-GB" sz="2000" i="1"/>
              <a:t>CBT - Computer Based Training</a:t>
            </a:r>
            <a:endParaRPr lang="sr-Cyrl-CS" sz="2000" i="1"/>
          </a:p>
          <a:p>
            <a:pPr>
              <a:lnSpc>
                <a:spcPct val="80000"/>
              </a:lnSpc>
            </a:pPr>
            <a:r>
              <a:rPr lang="en-GB" sz="2400" i="1"/>
              <a:t>CBT </a:t>
            </a:r>
            <a:r>
              <a:rPr lang="en-GB" sz="2400"/>
              <a:t>обухвата наставни материјал у електронском облику са решеним задацима, задацима за вежбу и наставним питањима које полазник треба да савлада</a:t>
            </a:r>
            <a:endParaRPr lang="sr-Cyrl-CS" sz="2400"/>
          </a:p>
          <a:p>
            <a:pPr>
              <a:lnSpc>
                <a:spcPct val="80000"/>
              </a:lnSpc>
            </a:pPr>
            <a:r>
              <a:rPr lang="en-GB" sz="2400"/>
              <a:t>Учење је интерактивно што значи да се од полазника захтева активно учешће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en-GB" sz="2000" i="1"/>
              <a:t>CBT </a:t>
            </a:r>
            <a:r>
              <a:rPr lang="en-GB" sz="2000"/>
              <a:t>се показао се као веома добар у комбинацији са традиционалним начином преношења знања</a:t>
            </a:r>
            <a:endParaRPr lang="sr-Cyrl-CS" sz="2000"/>
          </a:p>
          <a:p>
            <a:pPr>
              <a:lnSpc>
                <a:spcPct val="80000"/>
              </a:lnSpc>
            </a:pPr>
            <a:r>
              <a:rPr lang="sr-Cyrl-CS" sz="2400"/>
              <a:t>З</a:t>
            </a:r>
            <a:r>
              <a:rPr lang="en-GB" sz="2400"/>
              <a:t>ахтева употребу великог броја рачунара да би се сваком полазнику обезбедио приступ наставном материјалу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00139-DD6C-4628-B630-D032266FF4D5}" type="slidenum">
              <a:rPr lang="en-US"/>
              <a:pPr/>
              <a:t>24</a:t>
            </a:fld>
            <a:endParaRPr lang="en-US"/>
          </a:p>
        </p:txBody>
      </p:sp>
      <p:sp>
        <p:nvSpPr>
          <p:cNvPr id="82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Учење на даљину (distance learning)</a:t>
            </a:r>
            <a:r>
              <a:rPr lang="en-GB" sz="3600"/>
              <a:t> </a:t>
            </a:r>
            <a:endParaRPr lang="sr-Latn-CS" sz="3600"/>
          </a:p>
        </p:txBody>
      </p:sp>
      <p:sp>
        <p:nvSpPr>
          <p:cNvPr id="82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400"/>
              <a:t>Ј</a:t>
            </a:r>
            <a:r>
              <a:rPr lang="en-GB" sz="2400"/>
              <a:t>едан од начина за обављање образовног процеса изван школских објеката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Рачунари, модеми, рачунарске мреже, сателитски видео пренос, Интернет и друге комуникационе технологије нуде многе повољне могућности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Двосмерне видео везе омогућавају предавачима да разговарају са студентима који се налазе у удаљеним учионицама и да дају одговоре на њихова питања у реалном времену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Могу се организовати видео конференције и семинари без додатних трошкова путавања и смештаја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01E5B-AFA0-4729-BCA8-0C77A44C64FA}" type="slidenum">
              <a:rPr lang="en-US"/>
              <a:pPr/>
              <a:t>25</a:t>
            </a:fld>
            <a:endParaRPr lang="en-US"/>
          </a:p>
        </p:txBody>
      </p:sp>
      <p:sp>
        <p:nvSpPr>
          <p:cNvPr id="82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Примена рачунара у раду од куће (</a:t>
            </a:r>
            <a:r>
              <a:rPr lang="en-GB" sz="3600" i="1"/>
              <a:t>teleworking</a:t>
            </a:r>
            <a:r>
              <a:rPr lang="en-GB" sz="3600"/>
              <a:t>) </a:t>
            </a:r>
            <a:endParaRPr lang="sr-Latn-CS" sz="3600"/>
          </a:p>
        </p:txBody>
      </p:sp>
      <p:sp>
        <p:nvSpPr>
          <p:cNvPr id="82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/>
              <a:t>Постојање Интернета и других савремених облика комуникације створила је нове околности</a:t>
            </a:r>
            <a:endParaRPr lang="sr-Cyrl-CS" sz="2800"/>
          </a:p>
          <a:p>
            <a:pPr lvl="1"/>
            <a:r>
              <a:rPr lang="en-GB" sz="2400"/>
              <a:t>одређене врсте послова не морају да се обављају на радном месту, већ се се могу обављати и код куће</a:t>
            </a:r>
            <a:endParaRPr lang="sr-Cyrl-CS" sz="2400"/>
          </a:p>
          <a:p>
            <a:pPr lvl="1"/>
            <a:r>
              <a:rPr lang="sr-Cyrl-CS" sz="2400"/>
              <a:t>о</a:t>
            </a:r>
            <a:r>
              <a:rPr lang="en-GB" sz="2400"/>
              <a:t>во се првенствено односи на програмере, неке истраживачке раднике, и аналитичаре</a:t>
            </a:r>
          </a:p>
          <a:p>
            <a:r>
              <a:rPr lang="en-GB" sz="2800"/>
              <a:t>Обављањем дела посла код куће, послодавцу битно утиче на смањење трошкова</a:t>
            </a:r>
            <a:endParaRPr lang="sr-Cyrl-CS" sz="28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8D7481-76AA-487E-963E-31FEFF8E6149}" type="slidenum">
              <a:rPr lang="en-US"/>
              <a:pPr/>
              <a:t>26</a:t>
            </a:fld>
            <a:endParaRPr lang="en-US"/>
          </a:p>
        </p:txBody>
      </p:sp>
      <p:sp>
        <p:nvSpPr>
          <p:cNvPr id="83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Електронска пошта (</a:t>
            </a:r>
            <a:r>
              <a:rPr lang="en-GB" i="1"/>
              <a:t>е-маил</a:t>
            </a:r>
            <a:r>
              <a:rPr lang="en-GB"/>
              <a:t>)</a:t>
            </a:r>
            <a:endParaRPr lang="sr-Latn-CS"/>
          </a:p>
        </p:txBody>
      </p:sp>
      <p:sp>
        <p:nvSpPr>
          <p:cNvPr id="83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2800"/>
              <a:t>Електронска пошта (е-пошта) је један од Интернет сервиса који се највише  користи</a:t>
            </a:r>
            <a:endParaRPr lang="sr-Cyrl-CS" sz="2800"/>
          </a:p>
          <a:p>
            <a:pPr>
              <a:lnSpc>
                <a:spcPct val="80000"/>
              </a:lnSpc>
            </a:pPr>
            <a:r>
              <a:rPr lang="en-GB" sz="2800"/>
              <a:t>Посебни програми нуде кориснику могућност да једноставно напише и пошаље поруку неком члану породице, пријатељу или пословном партнеру</a:t>
            </a:r>
            <a:endParaRPr lang="sr-Cyrl-CS" sz="2800"/>
          </a:p>
          <a:p>
            <a:pPr>
              <a:lnSpc>
                <a:spcPct val="80000"/>
              </a:lnSpc>
            </a:pPr>
            <a:r>
              <a:rPr lang="en-GB" sz="2800"/>
              <a:t>Поступак за примену овог сервиса је следећи</a:t>
            </a:r>
            <a:r>
              <a:rPr lang="sr-Cyrl-CS" sz="2800"/>
              <a:t>:</a:t>
            </a:r>
          </a:p>
          <a:p>
            <a:pPr lvl="1">
              <a:lnSpc>
                <a:spcPct val="80000"/>
              </a:lnSpc>
            </a:pPr>
            <a:r>
              <a:rPr lang="sr-Cyrl-CS" sz="2400"/>
              <a:t>п</a:t>
            </a:r>
            <a:r>
              <a:rPr lang="en-GB" sz="2400"/>
              <a:t>рво треба да се код жељеног провајдера (</a:t>
            </a:r>
            <a:r>
              <a:rPr lang="en-GB" sz="2400" i="1"/>
              <a:t>ISP</a:t>
            </a:r>
            <a:r>
              <a:rPr lang="en-GB" sz="2400"/>
              <a:t>) отвори налог</a:t>
            </a:r>
            <a:endParaRPr lang="sr-Cyrl-CS" sz="2400"/>
          </a:p>
          <a:p>
            <a:pPr lvl="1">
              <a:lnSpc>
                <a:spcPct val="80000"/>
              </a:lnSpc>
            </a:pPr>
            <a:r>
              <a:rPr lang="sr-Cyrl-CS" sz="2400"/>
              <a:t>н</a:t>
            </a:r>
            <a:r>
              <a:rPr lang="en-GB" sz="2400"/>
              <a:t>а тај начин се добија јединствена адреса (обично облика</a:t>
            </a:r>
            <a:r>
              <a:rPr lang="en-GB" sz="2400" i="1"/>
              <a:t> username@imeISP.domen</a:t>
            </a:r>
            <a:r>
              <a:rPr lang="en-GB" sz="2400"/>
              <a:t>) и резервише се простор за е-пошту (</a:t>
            </a:r>
            <a:r>
              <a:rPr lang="en-GB" sz="2400" i="1"/>
              <a:t>mailbox</a:t>
            </a:r>
            <a:r>
              <a:rPr lang="en-GB" sz="2400"/>
              <a:t>)</a:t>
            </a:r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93C6B-253E-4326-9F97-06C5130466B7}" type="slidenum">
              <a:rPr lang="en-US"/>
              <a:pPr/>
              <a:t>3</a:t>
            </a:fld>
            <a:endParaRPr lang="en-US"/>
          </a:p>
        </p:txBody>
      </p:sp>
      <p:sp>
        <p:nvSpPr>
          <p:cNvPr id="79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Врсте софтвера</a:t>
            </a:r>
            <a:endParaRPr lang="sr-Latn-CS"/>
          </a:p>
        </p:txBody>
      </p:sp>
      <p:sp>
        <p:nvSpPr>
          <p:cNvPr id="79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Софтвер се у општем случају може поделити у две групе:  </a:t>
            </a:r>
          </a:p>
          <a:p>
            <a:pPr lvl="1"/>
            <a:r>
              <a:rPr lang="en-GB"/>
              <a:t>Системски софтвер (</a:t>
            </a:r>
            <a:r>
              <a:rPr lang="en-GB" i="1"/>
              <a:t>system software</a:t>
            </a:r>
            <a:r>
              <a:rPr lang="en-GB"/>
              <a:t>) и</a:t>
            </a:r>
          </a:p>
          <a:p>
            <a:pPr lvl="1"/>
            <a:r>
              <a:rPr lang="en-GB"/>
              <a:t>Апликативни софтвер (</a:t>
            </a:r>
            <a:r>
              <a:rPr lang="en-GB" i="1"/>
              <a:t>application software</a:t>
            </a:r>
            <a:r>
              <a:rPr lang="en-GB"/>
              <a:t>)  </a:t>
            </a:r>
          </a:p>
          <a:p>
            <a:r>
              <a:rPr lang="en-GB"/>
              <a:t>Системски софтвер обухвата:</a:t>
            </a:r>
          </a:p>
          <a:p>
            <a:pPr lvl="1"/>
            <a:r>
              <a:rPr lang="en-GB"/>
              <a:t>Оперативне системе</a:t>
            </a:r>
          </a:p>
          <a:p>
            <a:pPr lvl="1"/>
            <a:r>
              <a:rPr lang="en-GB"/>
              <a:t>Програме за превођење (</a:t>
            </a:r>
            <a:r>
              <a:rPr lang="en-GB" i="1"/>
              <a:t>compiler</a:t>
            </a:r>
            <a:r>
              <a:rPr lang="en-GB"/>
              <a:t>)</a:t>
            </a:r>
          </a:p>
          <a:p>
            <a:pPr lvl="1"/>
            <a:r>
              <a:rPr lang="en-GB"/>
              <a:t>Услужне програме (</a:t>
            </a:r>
            <a:r>
              <a:rPr lang="en-GB" i="1"/>
              <a:t>utility programs</a:t>
            </a:r>
            <a:r>
              <a:rPr lang="en-GB"/>
              <a:t>)</a:t>
            </a:r>
            <a:endParaRPr lang="sr-Latn-CS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FE791-8713-42E0-8A69-B622CA9FC54D}" type="slidenum">
              <a:rPr lang="en-US"/>
              <a:pPr/>
              <a:t>4</a:t>
            </a:fld>
            <a:endParaRPr lang="en-US"/>
          </a:p>
        </p:txBody>
      </p:sp>
      <p:sp>
        <p:nvSpPr>
          <p:cNvPr id="79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Врсте софтвера</a:t>
            </a:r>
            <a:endParaRPr lang="sr-Latn-CS"/>
          </a:p>
        </p:txBody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Апликативни софтвер служи кориснику за обављање једног или више конкретних задатака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000"/>
              <a:t>то</a:t>
            </a:r>
            <a:r>
              <a:rPr lang="en-GB" sz="2000"/>
              <a:t> су програми за обраду текста, табеларне прорачуне, вођење рачуноводствених послова и рачунар</a:t>
            </a:r>
            <a:r>
              <a:rPr lang="sr-Cyrl-CS" sz="2000"/>
              <a:t>с</a:t>
            </a:r>
            <a:r>
              <a:rPr lang="en-GB" sz="2000"/>
              <a:t>ке игрице</a:t>
            </a:r>
          </a:p>
          <a:p>
            <a:pPr>
              <a:lnSpc>
                <a:spcPct val="90000"/>
              </a:lnSpc>
            </a:pPr>
            <a:r>
              <a:rPr lang="en-GB" sz="2400"/>
              <a:t>Већина пр</a:t>
            </a:r>
            <a:r>
              <a:rPr lang="sr-Cyrl-CS" sz="2400"/>
              <a:t>о</a:t>
            </a:r>
            <a:r>
              <a:rPr lang="en-GB" sz="2400"/>
              <a:t>извођача софтвера непрекидно ради на унапређењу својих производа отклањањем уочених грешака или проширивањем постојећих могућности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sr-Cyrl-CS" sz="2000"/>
              <a:t>н</a:t>
            </a:r>
            <a:r>
              <a:rPr lang="en-GB" sz="2000"/>
              <a:t>а пример, </a:t>
            </a:r>
            <a:r>
              <a:rPr lang="en-GB" sz="2000" i="1"/>
              <a:t>Adobe Acrobat </a:t>
            </a:r>
            <a:r>
              <a:rPr lang="sr-Cyrl-CS" sz="2000" i="1"/>
              <a:t>8</a:t>
            </a:r>
            <a:r>
              <a:rPr lang="en-GB" sz="2000" i="1"/>
              <a:t>.1</a:t>
            </a:r>
            <a:r>
              <a:rPr lang="en-GB" sz="2000"/>
              <a:t> се незнатно разликује од претходне верзије </a:t>
            </a:r>
            <a:r>
              <a:rPr lang="en-GB" sz="2000" i="1"/>
              <a:t>Adobe Acrobat </a:t>
            </a:r>
            <a:r>
              <a:rPr lang="sr-Cyrl-CS" sz="2000" i="1"/>
              <a:t>8</a:t>
            </a:r>
            <a:r>
              <a:rPr lang="en-GB" sz="2000" i="1"/>
              <a:t>.0</a:t>
            </a:r>
            <a:r>
              <a:rPr lang="sr-Cyrl-CS" sz="2000" i="1"/>
              <a:t>,</a:t>
            </a:r>
            <a:r>
              <a:rPr lang="sr-Cyrl-CS" sz="2000"/>
              <a:t> </a:t>
            </a:r>
            <a:r>
              <a:rPr lang="en-GB" sz="2000"/>
              <a:t>али се </a:t>
            </a:r>
            <a:r>
              <a:rPr lang="en-GB" sz="2000" i="1"/>
              <a:t>Adobe Acrobat </a:t>
            </a:r>
            <a:r>
              <a:rPr lang="sr-Cyrl-CS" sz="2000" i="1"/>
              <a:t>9</a:t>
            </a:r>
            <a:r>
              <a:rPr lang="en-GB" sz="2000" i="1"/>
              <a:t>.0</a:t>
            </a:r>
            <a:r>
              <a:rPr lang="en-GB" sz="2000"/>
              <a:t> битно разликује у односу на верзију</a:t>
            </a:r>
            <a:r>
              <a:rPr lang="sr-Cyrl-CS" sz="2000"/>
              <a:t> 8</a:t>
            </a:r>
            <a:r>
              <a:rPr lang="en-GB" sz="2000" i="1"/>
              <a:t>.</a:t>
            </a:r>
            <a:r>
              <a:rPr lang="sr-Cyrl-CS" sz="2000" i="1"/>
              <a:t>1</a:t>
            </a:r>
            <a:r>
              <a:rPr lang="en-GB" sz="2000"/>
              <a:t>. </a:t>
            </a:r>
            <a:endParaRPr lang="sr-Cyrl-CS" sz="2000"/>
          </a:p>
          <a:p>
            <a:pPr>
              <a:lnSpc>
                <a:spcPct val="90000"/>
              </a:lnSpc>
            </a:pPr>
            <a:r>
              <a:rPr lang="en-GB" sz="2400"/>
              <a:t>Пет последњих верзиј</a:t>
            </a:r>
            <a:r>
              <a:rPr lang="sr-Cyrl-CS" sz="2400"/>
              <a:t>а </a:t>
            </a:r>
            <a:r>
              <a:rPr lang="en-GB" sz="2400" i="1"/>
              <a:t>Windows </a:t>
            </a:r>
            <a:r>
              <a:rPr lang="en-GB" sz="2400"/>
              <a:t>оперативних система има ознаке</a:t>
            </a:r>
            <a:r>
              <a:rPr lang="sr-Cyrl-CS" sz="2400"/>
              <a:t>:</a:t>
            </a:r>
            <a:r>
              <a:rPr lang="en-GB" sz="2400"/>
              <a:t> </a:t>
            </a:r>
            <a:r>
              <a:rPr lang="en-GB" sz="2400" i="1"/>
              <a:t>Windows </a:t>
            </a:r>
            <a:r>
              <a:rPr lang="en-GB" sz="2400"/>
              <a:t>98, </a:t>
            </a:r>
            <a:r>
              <a:rPr lang="en-GB" sz="2400" i="1"/>
              <a:t>Windows ME</a:t>
            </a:r>
            <a:r>
              <a:rPr lang="sr-Cyrl-CS" sz="2400" i="1"/>
              <a:t>,</a:t>
            </a:r>
            <a:r>
              <a:rPr lang="sr-Cyrl-CS" sz="2400"/>
              <a:t> </a:t>
            </a:r>
            <a:r>
              <a:rPr lang="en-GB" sz="2400" i="1"/>
              <a:t>Windows XP</a:t>
            </a:r>
            <a:r>
              <a:rPr lang="sr-Cyrl-CS" sz="2400"/>
              <a:t>, </a:t>
            </a:r>
            <a:r>
              <a:rPr lang="en-GB" sz="2400" i="1"/>
              <a:t>Windows </a:t>
            </a:r>
            <a:r>
              <a:rPr lang="sr-Cyrl-CS" sz="2400" i="1"/>
              <a:t>Виста</a:t>
            </a:r>
            <a:r>
              <a:rPr lang="sr-Cyrl-CS" sz="2400"/>
              <a:t> и </a:t>
            </a:r>
            <a:r>
              <a:rPr lang="en-GB" sz="2400" i="1"/>
              <a:t>Windows</a:t>
            </a:r>
            <a:r>
              <a:rPr lang="sr-Cyrl-CS" sz="2400" i="1"/>
              <a:t> 7</a:t>
            </a:r>
            <a:endParaRPr lang="sr-Latn-CS" sz="2400" i="1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93357-CE12-47DD-8AA8-E20E3573BF3A}" type="slidenum">
              <a:rPr lang="en-US"/>
              <a:pPr/>
              <a:t>5</a:t>
            </a:fld>
            <a:endParaRPr lang="en-US"/>
          </a:p>
        </p:txBody>
      </p:sp>
      <p:sp>
        <p:nvSpPr>
          <p:cNvPr id="79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Оперативни системи</a:t>
            </a:r>
            <a:endParaRPr lang="sr-Latn-CS"/>
          </a:p>
        </p:txBody>
      </p:sp>
      <p:sp>
        <p:nvSpPr>
          <p:cNvPr id="79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Оперативни систем је скуп рачунарских програма задужен за ефикасан рад рачунара и остваривање комуникације између корисника, програма и хардвера рачунара</a:t>
            </a:r>
          </a:p>
          <a:p>
            <a:pPr>
              <a:lnSpc>
                <a:spcPct val="90000"/>
              </a:lnSpc>
            </a:pPr>
            <a:r>
              <a:rPr lang="en-GB" sz="2400"/>
              <a:t>Један од најсложенијих задатака је комуникација са периферијама (монитором, штампачем, хард диском,...) која се обавља непрекидно у току рада рачунара, извршавањем одговарајућих програма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sr-Cyrl-CS" sz="2400"/>
              <a:t>О</a:t>
            </a:r>
            <a:r>
              <a:rPr lang="en-GB" sz="2400"/>
              <a:t>перативни систем је задужен за управљање редоследом извршавања истовремено покренутих програма (</a:t>
            </a:r>
            <a:r>
              <a:rPr lang="en-GB" sz="2400" i="1"/>
              <a:t>mulitasking</a:t>
            </a:r>
            <a:r>
              <a:rPr lang="en-GB" sz="2400"/>
              <a:t>)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Оперативни систем</a:t>
            </a:r>
            <a:r>
              <a:rPr lang="en-GB" sz="2400" i="1"/>
              <a:t> PC</a:t>
            </a:r>
            <a:r>
              <a:rPr lang="en-GB" sz="2400"/>
              <a:t> рачунара је записан на хард диску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6AE0A-7123-4F1B-9C9C-B65ADC38A563}" type="slidenum">
              <a:rPr lang="en-US"/>
              <a:pPr/>
              <a:t>6</a:t>
            </a:fld>
            <a:endParaRPr lang="en-US"/>
          </a:p>
        </p:txBody>
      </p:sp>
      <p:sp>
        <p:nvSpPr>
          <p:cNvPr id="79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Оперативни системи</a:t>
            </a:r>
            <a:endParaRPr lang="sr-Latn-CS"/>
          </a:p>
        </p:txBody>
      </p:sp>
      <p:sp>
        <p:nvSpPr>
          <p:cNvPr id="79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5000"/>
              </a:lnSpc>
            </a:pPr>
            <a:r>
              <a:rPr lang="en-GB" sz="2400"/>
              <a:t>Већину времена, оперативни систем обавља послове везане за управљање хардвером рачунара без одређеног захтева корисника</a:t>
            </a:r>
            <a:endParaRPr lang="sr-Cyrl-CS" sz="2400"/>
          </a:p>
          <a:p>
            <a:pPr>
              <a:lnSpc>
                <a:spcPct val="95000"/>
              </a:lnSpc>
            </a:pPr>
            <a:r>
              <a:rPr lang="sr-Cyrl-CS" sz="2400"/>
              <a:t>Ч</a:t>
            </a:r>
            <a:r>
              <a:rPr lang="en-GB" sz="2400"/>
              <a:t>есте су ситуације када корисник издаје захтеве </a:t>
            </a:r>
            <a:endParaRPr lang="sr-Cyrl-CS" sz="2400"/>
          </a:p>
          <a:p>
            <a:pPr lvl="1">
              <a:lnSpc>
                <a:spcPct val="95000"/>
              </a:lnSpc>
            </a:pPr>
            <a:r>
              <a:rPr lang="sr-Cyrl-CS" sz="2000"/>
              <a:t>н</a:t>
            </a:r>
            <a:r>
              <a:rPr lang="en-GB" sz="2000"/>
              <a:t>а пример, након покретања рачунара, </a:t>
            </a:r>
            <a:r>
              <a:rPr lang="en-GB" sz="2000" i="1"/>
              <a:t>OS</a:t>
            </a:r>
            <a:r>
              <a:rPr lang="en-GB" sz="2000"/>
              <a:t> чека да корисник унесе наредбу са тастатуре или да употреби миша</a:t>
            </a:r>
          </a:p>
          <a:p>
            <a:pPr>
              <a:lnSpc>
                <a:spcPct val="95000"/>
              </a:lnSpc>
            </a:pPr>
            <a:r>
              <a:rPr lang="en-GB" sz="2400"/>
              <a:t>Оперативни системи који се користе на </a:t>
            </a:r>
            <a:r>
              <a:rPr lang="en-GB" sz="2400" i="1"/>
              <a:t>PC</a:t>
            </a:r>
            <a:r>
              <a:rPr lang="en-GB" sz="2400"/>
              <a:t> рачунарима се могу поделити у две основне групе</a:t>
            </a:r>
            <a:r>
              <a:rPr lang="sr-Cyrl-CS" sz="2400"/>
              <a:t>: </a:t>
            </a:r>
            <a:r>
              <a:rPr lang="en-GB" sz="2400" i="1"/>
              <a:t>Unix</a:t>
            </a:r>
            <a:r>
              <a:rPr lang="en-GB" sz="2400"/>
              <a:t> и </a:t>
            </a:r>
            <a:r>
              <a:rPr lang="en-GB" sz="2400" i="1"/>
              <a:t>Microsoft Windows</a:t>
            </a:r>
            <a:r>
              <a:rPr lang="en-GB" sz="2400"/>
              <a:t> оперативне системе</a:t>
            </a:r>
            <a:endParaRPr lang="sr-Cyrl-CS" sz="2400"/>
          </a:p>
          <a:p>
            <a:pPr>
              <a:lnSpc>
                <a:spcPct val="95000"/>
              </a:lnSpc>
            </a:pPr>
            <a:r>
              <a:rPr lang="en-GB" sz="2400"/>
              <a:t>Породица </a:t>
            </a:r>
            <a:r>
              <a:rPr lang="en-GB" sz="2400" i="1"/>
              <a:t>Unix </a:t>
            </a:r>
            <a:r>
              <a:rPr lang="en-GB" sz="2400"/>
              <a:t>оперативних система обухвата више различитих </a:t>
            </a:r>
            <a:r>
              <a:rPr lang="en-GB" sz="2400" i="1"/>
              <a:t>OS</a:t>
            </a:r>
            <a:r>
              <a:rPr lang="en-GB" sz="2400"/>
              <a:t> који се заснивају на сличним принципима (</a:t>
            </a:r>
            <a:r>
              <a:rPr lang="en-GB" sz="2400" i="1"/>
              <a:t>System V, BSD</a:t>
            </a:r>
            <a:r>
              <a:rPr lang="en-GB" sz="2400"/>
              <a:t> и</a:t>
            </a:r>
            <a:r>
              <a:rPr lang="en-GB" sz="2400" i="1"/>
              <a:t> Linux</a:t>
            </a:r>
            <a:r>
              <a:rPr lang="en-GB" sz="2400"/>
              <a:t>)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B70022-E965-42BB-B292-A391B1F93C6C}" type="slidenum">
              <a:rPr lang="en-US"/>
              <a:pPr/>
              <a:t>7</a:t>
            </a:fld>
            <a:endParaRPr lang="en-US"/>
          </a:p>
        </p:txBody>
      </p:sp>
      <p:sp>
        <p:nvSpPr>
          <p:cNvPr id="80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Оперативни системи</a:t>
            </a:r>
            <a:endParaRPr lang="sr-Latn-CS"/>
          </a:p>
        </p:txBody>
      </p:sp>
      <p:sp>
        <p:nvSpPr>
          <p:cNvPr id="80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400" i="1"/>
              <a:t>Microsoft Windows</a:t>
            </a:r>
            <a:r>
              <a:rPr lang="en-GB" sz="2400"/>
              <a:t> породица оперативних система је настала као наследник старијег </a:t>
            </a:r>
            <a:r>
              <a:rPr lang="en-GB" sz="2400" i="1"/>
              <a:t>MS-DOS</a:t>
            </a:r>
            <a:r>
              <a:rPr lang="en-GB" sz="2400"/>
              <a:t>-а (</a:t>
            </a:r>
            <a:r>
              <a:rPr lang="en-GB" sz="2400" i="1"/>
              <a:t>MicroSoft Disk Operating System</a:t>
            </a:r>
            <a:r>
              <a:rPr lang="en-GB" sz="2400"/>
              <a:t>) створеног за </a:t>
            </a:r>
            <a:r>
              <a:rPr lang="en-GB" sz="2400" i="1"/>
              <a:t>IBM PC </a:t>
            </a:r>
            <a:r>
              <a:rPr lang="en-GB" sz="2400"/>
              <a:t>рачунаре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У почетку, </a:t>
            </a:r>
            <a:r>
              <a:rPr lang="en-GB" sz="2400" i="1"/>
              <a:t>Microsoft Windows</a:t>
            </a:r>
            <a:r>
              <a:rPr lang="en-GB" sz="2400"/>
              <a:t> је представљао само посебан програм (</a:t>
            </a:r>
            <a:r>
              <a:rPr lang="en-GB" sz="2400" i="1"/>
              <a:t>shell</a:t>
            </a:r>
            <a:r>
              <a:rPr lang="en-GB" sz="2400"/>
              <a:t>) који је пружао графичко окружење постојећем </a:t>
            </a:r>
            <a:r>
              <a:rPr lang="en-GB" sz="2400" i="1"/>
              <a:t>MS-DOS</a:t>
            </a:r>
            <a:r>
              <a:rPr lang="en-GB" sz="2400"/>
              <a:t> оперативном систему</a:t>
            </a:r>
            <a:endParaRPr lang="sr-Cyrl-CS" sz="2400"/>
          </a:p>
          <a:p>
            <a:pPr>
              <a:lnSpc>
                <a:spcPct val="90000"/>
              </a:lnSpc>
            </a:pPr>
            <a:r>
              <a:rPr lang="en-GB" sz="2400"/>
              <a:t>Први прави </a:t>
            </a:r>
            <a:r>
              <a:rPr lang="en-GB" sz="2400" i="1"/>
              <a:t>Microsoft</a:t>
            </a:r>
            <a:r>
              <a:rPr lang="en-GB" sz="2400"/>
              <a:t>-ов графички оперативни систем везује се за појаву</a:t>
            </a:r>
            <a:r>
              <a:rPr lang="sr-Cyrl-CS" sz="2400"/>
              <a:t> </a:t>
            </a:r>
            <a:r>
              <a:rPr lang="en-GB" sz="2400" i="1"/>
              <a:t>OS</a:t>
            </a:r>
            <a:r>
              <a:rPr lang="en-GB" sz="2400"/>
              <a:t> </a:t>
            </a:r>
            <a:r>
              <a:rPr lang="en-GB" sz="2400" i="1"/>
              <a:t>Windows 95</a:t>
            </a:r>
            <a:endParaRPr lang="sr-Cyrl-CS" sz="2400" i="1"/>
          </a:p>
          <a:p>
            <a:pPr>
              <a:lnSpc>
                <a:spcPct val="90000"/>
              </a:lnSpc>
            </a:pPr>
            <a:r>
              <a:rPr lang="en-GB" sz="2400"/>
              <a:t>У међувремену је </a:t>
            </a:r>
            <a:r>
              <a:rPr lang="en-GB" sz="2400" i="1"/>
              <a:t>Microsoft</a:t>
            </a:r>
            <a:r>
              <a:rPr lang="en-GB" sz="2400"/>
              <a:t> развио више оперативних система од којих се данас најчеће користе два</a:t>
            </a:r>
            <a:r>
              <a:rPr lang="en-GB" sz="2400" i="1"/>
              <a:t>: Microsoft Windows XP и Windows Vista</a:t>
            </a:r>
            <a:endParaRPr lang="en-GB" sz="2400"/>
          </a:p>
          <a:p>
            <a:pPr>
              <a:lnSpc>
                <a:spcPct val="90000"/>
              </a:lnSpc>
            </a:pPr>
            <a:r>
              <a:rPr lang="en-GB" sz="2400"/>
              <a:t>Услужни програми (</a:t>
            </a:r>
            <a:r>
              <a:rPr lang="en-GB" sz="2400" i="1"/>
              <a:t>Utility</a:t>
            </a:r>
            <a:r>
              <a:rPr lang="en-GB" sz="2400"/>
              <a:t>) су програми који служе кориснику за одржавање и конфигурисање </a:t>
            </a:r>
            <a:r>
              <a:rPr lang="en-GB" sz="2400" i="1"/>
              <a:t>OS</a:t>
            </a:r>
            <a:endParaRPr lang="sr-Latn-CS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A6512-B9DF-41FC-A7D3-0E6CA9C505F2}" type="slidenum">
              <a:rPr lang="en-US"/>
              <a:pPr/>
              <a:t>8</a:t>
            </a:fld>
            <a:endParaRPr lang="en-US"/>
          </a:p>
        </p:txBody>
      </p:sp>
      <p:sp>
        <p:nvSpPr>
          <p:cNvPr id="80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Апликативни софтвер  </a:t>
            </a:r>
            <a:endParaRPr lang="sr-Latn-CS"/>
          </a:p>
        </p:txBody>
      </p:sp>
      <p:sp>
        <p:nvSpPr>
          <p:cNvPr id="80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sr-Cyrl-CS" sz="2800"/>
              <a:t>То</a:t>
            </a:r>
            <a:r>
              <a:rPr lang="en-GB" sz="2800"/>
              <a:t> је рачунарски софтвер који упошљава хардвер рачунара за извршавање задатака које корисник жели да обави. 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en-GB" sz="2400" i="1"/>
              <a:t>Notepad</a:t>
            </a:r>
            <a:r>
              <a:rPr lang="en-GB" sz="2400"/>
              <a:t>, </a:t>
            </a:r>
            <a:r>
              <a:rPr lang="en-GB" sz="2400" i="1"/>
              <a:t>Microsoft Word</a:t>
            </a:r>
            <a:r>
              <a:rPr lang="en-GB" sz="2400"/>
              <a:t> 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400" i="1"/>
              <a:t>Microsoft Excel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400" i="1"/>
              <a:t>Microsoft Access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400" i="1"/>
              <a:t>Internet Explorer, Netscape</a:t>
            </a:r>
            <a:endParaRPr lang="sr-Cyrl-CS" sz="2400"/>
          </a:p>
          <a:p>
            <a:pPr lvl="1">
              <a:lnSpc>
                <a:spcPct val="90000"/>
              </a:lnSpc>
            </a:pPr>
            <a:r>
              <a:rPr lang="en-GB" sz="2400" i="1"/>
              <a:t>Media Player</a:t>
            </a:r>
            <a:endParaRPr lang="en-GB" sz="2400"/>
          </a:p>
          <a:p>
            <a:pPr>
              <a:lnSpc>
                <a:spcPct val="90000"/>
              </a:lnSpc>
            </a:pPr>
            <a:r>
              <a:rPr lang="en-GB" sz="2800"/>
              <a:t>Више међусобно повезаних програма у једну целину се назива софтверски пакет</a:t>
            </a:r>
            <a:endParaRPr lang="sr-Cyrl-CS" sz="2800"/>
          </a:p>
          <a:p>
            <a:pPr lvl="1">
              <a:lnSpc>
                <a:spcPct val="90000"/>
              </a:lnSpc>
            </a:pPr>
            <a:r>
              <a:rPr lang="sr-Cyrl-CS" sz="2400"/>
              <a:t>ј</a:t>
            </a:r>
            <a:r>
              <a:rPr lang="en-GB" sz="2400"/>
              <a:t>едан од представника је </a:t>
            </a:r>
            <a:r>
              <a:rPr lang="en-GB" sz="2400" i="1"/>
              <a:t>Microsoft Office</a:t>
            </a:r>
            <a:endParaRPr lang="en-GB" sz="2400"/>
          </a:p>
        </p:txBody>
      </p:sp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2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B44BB6-C066-496F-9B43-793FCF1DF9E1}" type="slidenum">
              <a:rPr lang="en-US"/>
              <a:pPr/>
              <a:t>9</a:t>
            </a:fld>
            <a:endParaRPr lang="en-US"/>
          </a:p>
        </p:txBody>
      </p:sp>
      <p:sp>
        <p:nvSpPr>
          <p:cNvPr id="80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i="1"/>
              <a:t>Изглед екрана командног оперативног система</a:t>
            </a:r>
            <a:endParaRPr lang="sr-Latn-CS" sz="3600" i="1"/>
          </a:p>
        </p:txBody>
      </p:sp>
      <p:pic>
        <p:nvPicPr>
          <p:cNvPr id="805891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12738" y="1644650"/>
            <a:ext cx="8605837" cy="4321175"/>
          </a:xfrm>
          <a:noFill/>
          <a:ln/>
        </p:spPr>
      </p:pic>
    </p:spTree>
  </p:cSld>
  <p:clrMapOvr>
    <a:masterClrMapping/>
  </p:clrMapOvr>
  <p:transition advTm="46519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141</TotalTime>
  <Words>3633</Words>
  <Application>Microsoft Office PowerPoint</Application>
  <PresentationFormat>On-screen Show (4:3)</PresentationFormat>
  <Paragraphs>266</Paragraphs>
  <Slides>26</Slides>
  <Notes>26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FIT slajd predavanja</vt:lpstr>
      <vt:lpstr>      УВОД У РАЧУНАРЕ </vt:lpstr>
      <vt:lpstr>Софтвер</vt:lpstr>
      <vt:lpstr>Врсте софтвера</vt:lpstr>
      <vt:lpstr>Врсте софтвера</vt:lpstr>
      <vt:lpstr>Оперативни системи</vt:lpstr>
      <vt:lpstr>Оперативни системи</vt:lpstr>
      <vt:lpstr>Оперативни системи</vt:lpstr>
      <vt:lpstr>Апликативни софтвер  </vt:lpstr>
      <vt:lpstr>Изглед екрана командног оперативног система</vt:lpstr>
      <vt:lpstr>Изглед екрана графичког оперативног система</vt:lpstr>
      <vt:lpstr>Рачунарске мреже</vt:lpstr>
      <vt:lpstr>Локална рачунарска мрежа (Local Area Network - LAN)</vt:lpstr>
      <vt:lpstr>Просторне рачунарске мреже (Wide Area Network - WAN)</vt:lpstr>
      <vt:lpstr>Интранет</vt:lpstr>
      <vt:lpstr>Екстранет (Еxтранет)</vt:lpstr>
      <vt:lpstr>Употреба информационих технологија (ИТ) у свакодневном животу</vt:lpstr>
      <vt:lpstr>Рачунари на послу</vt:lpstr>
      <vt:lpstr>Предности човека над рачунаром</vt:lpstr>
      <vt:lpstr>Примена сложених рачунарских система у пословне сврхе</vt:lpstr>
      <vt:lpstr>Примена сложених рачунарских система у државним пословима</vt:lpstr>
      <vt:lpstr>Примена рачунара у болницама и здравственим установама</vt:lpstr>
      <vt:lpstr>Примена рачунарских програма у образовању </vt:lpstr>
      <vt:lpstr>Computer Based Training - CBT </vt:lpstr>
      <vt:lpstr>Учење на даљину (distance learning) </vt:lpstr>
      <vt:lpstr>Примена рачунара у раду од куће (teleworking) </vt:lpstr>
      <vt:lpstr>Електронска пошта (е-маил)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User</cp:lastModifiedBy>
  <cp:revision>204</cp:revision>
  <dcterms:created xsi:type="dcterms:W3CDTF">2006-09-26T20:52:51Z</dcterms:created>
  <dcterms:modified xsi:type="dcterms:W3CDTF">2018-02-04T14:28:02Z</dcterms:modified>
</cp:coreProperties>
</file>